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3" r:id="rId6"/>
    <p:sldId id="264" r:id="rId7"/>
    <p:sldId id="262" r:id="rId8"/>
    <p:sldId id="261" r:id="rId9"/>
    <p:sldId id="260" r:id="rId10"/>
    <p:sldId id="266" r:id="rId11"/>
    <p:sldId id="265" r:id="rId12"/>
    <p:sldId id="267" r:id="rId13"/>
    <p:sldId id="269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34188" cy="9979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112"/>
    <a:srgbClr val="FFFF00"/>
    <a:srgbClr val="FFFF66"/>
    <a:srgbClr val="FC8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1CF3A-69C0-4C6B-938F-A724EDA5B699}" type="datetimeFigureOut">
              <a:rPr lang="en-GB" smtClean="0"/>
              <a:t>24/05/2015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5E86F-994C-4461-BD16-9B129A044E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0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E86F-994C-4461-BD16-9B129A044E27}" type="slidenum">
              <a:rPr lang="en-GB" smtClean="0"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E86F-994C-4461-BD16-9B129A044E27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E86F-994C-4461-BD16-9B129A044E27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E86F-994C-4461-BD16-9B129A044E27}" type="slidenum">
              <a:rPr lang="en-GB" smtClean="0"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E86F-994C-4461-BD16-9B129A044E27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E86F-994C-4461-BD16-9B129A044E27}" type="slidenum">
              <a:rPr lang="en-GB" smtClean="0"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E86F-994C-4461-BD16-9B129A044E27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E86F-994C-4461-BD16-9B129A044E27}" type="slidenum">
              <a:rPr lang="en-GB" smtClean="0"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E86F-994C-4461-BD16-9B129A044E27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E86F-994C-4461-BD16-9B129A044E27}" type="slidenum">
              <a:rPr lang="en-GB" smtClean="0"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E86F-994C-4461-BD16-9B129A044E27}" type="slidenum">
              <a:rPr lang="en-GB" smtClean="0"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E86F-994C-4461-BD16-9B129A044E27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E86F-994C-4461-BD16-9B129A044E27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E86F-994C-4461-BD16-9B129A044E27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E86F-994C-4461-BD16-9B129A044E27}" type="slidenum">
              <a:rPr lang="en-GB" smtClean="0"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E86F-994C-4461-BD16-9B129A044E27}" type="slidenum">
              <a:rPr lang="en-GB" smtClean="0"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E86F-994C-4461-BD16-9B129A044E27}" type="slidenum">
              <a:rPr lang="en-GB" smtClean="0"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E86F-994C-4461-BD16-9B129A044E27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E86F-994C-4461-BD16-9B129A044E27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E86F-994C-4461-BD16-9B129A044E27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E86F-994C-4461-BD16-9B129A044E27}" type="slidenum">
              <a:rPr lang="en-GB" smtClean="0"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5E86F-994C-4461-BD16-9B129A044E27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684-6CAA-419E-99B0-57F6F3D06D18}" type="datetimeFigureOut">
              <a:rPr lang="en-GB" smtClean="0"/>
              <a:pPr/>
              <a:t>24/05/2015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1979-1978-42E7-81F1-3F35B0170B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2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684-6CAA-419E-99B0-57F6F3D06D18}" type="datetimeFigureOut">
              <a:rPr lang="en-GB" smtClean="0"/>
              <a:pPr/>
              <a:t>24/05/2015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1979-1978-42E7-81F1-3F35B0170B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686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684-6CAA-419E-99B0-57F6F3D06D18}" type="datetimeFigureOut">
              <a:rPr lang="en-GB" smtClean="0"/>
              <a:pPr/>
              <a:t>24/05/2015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1979-1978-42E7-81F1-3F35B0170B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03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684-6CAA-419E-99B0-57F6F3D06D18}" type="datetimeFigureOut">
              <a:rPr lang="en-GB" smtClean="0"/>
              <a:pPr/>
              <a:t>24/05/2015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1979-1978-42E7-81F1-3F35B0170B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17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684-6CAA-419E-99B0-57F6F3D06D18}" type="datetimeFigureOut">
              <a:rPr lang="en-GB" smtClean="0"/>
              <a:pPr/>
              <a:t>24/05/2015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1979-1978-42E7-81F1-3F35B0170B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33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684-6CAA-419E-99B0-57F6F3D06D18}" type="datetimeFigureOut">
              <a:rPr lang="en-GB" smtClean="0"/>
              <a:pPr/>
              <a:t>24/05/2015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1979-1978-42E7-81F1-3F35B0170B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47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684-6CAA-419E-99B0-57F6F3D06D18}" type="datetimeFigureOut">
              <a:rPr lang="en-GB" smtClean="0"/>
              <a:pPr/>
              <a:t>24/05/2015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1979-1978-42E7-81F1-3F35B0170B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00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684-6CAA-419E-99B0-57F6F3D06D18}" type="datetimeFigureOut">
              <a:rPr lang="en-GB" smtClean="0"/>
              <a:pPr/>
              <a:t>24/05/2015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1979-1978-42E7-81F1-3F35B0170B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97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684-6CAA-419E-99B0-57F6F3D06D18}" type="datetimeFigureOut">
              <a:rPr lang="en-GB" smtClean="0"/>
              <a:pPr/>
              <a:t>24/05/2015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1979-1978-42E7-81F1-3F35B0170B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09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684-6CAA-419E-99B0-57F6F3D06D18}" type="datetimeFigureOut">
              <a:rPr lang="en-GB" smtClean="0"/>
              <a:pPr/>
              <a:t>24/05/2015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1979-1978-42E7-81F1-3F35B0170B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33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684-6CAA-419E-99B0-57F6F3D06D18}" type="datetimeFigureOut">
              <a:rPr lang="en-GB" smtClean="0"/>
              <a:pPr/>
              <a:t>24/05/2015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1979-1978-42E7-81F1-3F35B0170B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38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A2684-6CAA-419E-99B0-57F6F3D06D18}" type="datetimeFigureOut">
              <a:rPr lang="en-GB" smtClean="0"/>
              <a:pPr/>
              <a:t>24/05/2015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81979-1978-42E7-81F1-3F35B0170BD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06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GB" sz="7200" dirty="0" smtClean="0">
                <a:solidFill>
                  <a:srgbClr val="00B0F0"/>
                </a:solidFill>
              </a:rPr>
              <a:t>o</a:t>
            </a:r>
            <a:r>
              <a:rPr lang="en-GB" sz="7200" dirty="0" smtClean="0">
                <a:solidFill>
                  <a:srgbClr val="FFC000"/>
                </a:solidFill>
              </a:rPr>
              <a:t>l</a:t>
            </a:r>
            <a:r>
              <a:rPr lang="en-GB" sz="7200" dirty="0" smtClean="0"/>
              <a:t>o</a:t>
            </a:r>
            <a:r>
              <a:rPr lang="en-GB" sz="7200" dirty="0" smtClean="0">
                <a:solidFill>
                  <a:srgbClr val="00B050"/>
                </a:solidFill>
              </a:rPr>
              <a:t>u</a:t>
            </a:r>
            <a:r>
              <a:rPr lang="en-GB" sz="7200" dirty="0" smtClean="0"/>
              <a:t>r</a:t>
            </a:r>
            <a:r>
              <a:rPr lang="en-GB" sz="7200" dirty="0" smtClean="0">
                <a:solidFill>
                  <a:srgbClr val="00B0F0"/>
                </a:solidFill>
              </a:rPr>
              <a:t>f</a:t>
            </a:r>
            <a:r>
              <a:rPr lang="en-GB" sz="7200" dirty="0" smtClean="0">
                <a:solidFill>
                  <a:srgbClr val="FC8C10"/>
                </a:solidFill>
              </a:rPr>
              <a:t>u</a:t>
            </a:r>
            <a:r>
              <a:rPr lang="en-GB" sz="7200" dirty="0" smtClean="0"/>
              <a:t>l </a:t>
            </a:r>
            <a:r>
              <a:rPr lang="en-GB" sz="7200" dirty="0" smtClean="0">
                <a:solidFill>
                  <a:srgbClr val="FFC000"/>
                </a:solidFill>
              </a:rPr>
              <a:t>S</a:t>
            </a:r>
            <a:r>
              <a:rPr lang="en-GB" sz="7200" dirty="0" smtClean="0"/>
              <a:t>e</a:t>
            </a:r>
            <a:r>
              <a:rPr lang="en-GB" sz="7200" dirty="0" smtClean="0">
                <a:solidFill>
                  <a:srgbClr val="00B050"/>
                </a:solidFill>
              </a:rPr>
              <a:t>m</a:t>
            </a:r>
            <a:r>
              <a:rPr lang="en-GB" sz="7200" dirty="0" smtClean="0"/>
              <a:t>a</a:t>
            </a:r>
            <a:r>
              <a:rPr lang="en-GB" sz="7200" dirty="0" smtClean="0">
                <a:solidFill>
                  <a:srgbClr val="00B0F0"/>
                </a:solidFill>
              </a:rPr>
              <a:t>n</a:t>
            </a:r>
            <a:r>
              <a:rPr lang="en-GB" sz="7200" dirty="0" smtClean="0">
                <a:solidFill>
                  <a:srgbClr val="FC8C10"/>
                </a:solidFill>
              </a:rPr>
              <a:t>t</a:t>
            </a:r>
            <a:r>
              <a:rPr lang="en-GB" sz="7200" dirty="0" smtClean="0"/>
              <a:t>i</a:t>
            </a:r>
            <a:r>
              <a:rPr lang="en-GB" sz="7200" dirty="0" smtClean="0">
                <a:solidFill>
                  <a:srgbClr val="FFFF00"/>
                </a:solidFill>
              </a:rPr>
              <a:t>c</a:t>
            </a:r>
            <a:r>
              <a:rPr lang="en-GB" sz="7200" dirty="0" smtClean="0">
                <a:solidFill>
                  <a:srgbClr val="00B050"/>
                </a:solidFill>
              </a:rPr>
              <a:t>s</a:t>
            </a:r>
            <a:endParaRPr lang="en-GB" sz="7200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95128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 smtClean="0"/>
              <a:t>Merstone</a:t>
            </a:r>
            <a:r>
              <a:rPr lang="en-GB" dirty="0" smtClean="0"/>
              <a:t> School</a:t>
            </a:r>
          </a:p>
          <a:p>
            <a:r>
              <a:rPr lang="en-GB" dirty="0" smtClean="0"/>
              <a:t>June 2013</a:t>
            </a:r>
          </a:p>
          <a:p>
            <a:r>
              <a:rPr lang="en-GB" sz="1600" dirty="0" smtClean="0"/>
              <a:t>by Gillian Clowe </a:t>
            </a:r>
          </a:p>
          <a:p>
            <a:r>
              <a:rPr lang="en-GB" sz="1600" dirty="0" smtClean="0"/>
              <a:t>IDEAS</a:t>
            </a:r>
          </a:p>
          <a:p>
            <a:r>
              <a:rPr lang="en-GB" sz="1600" dirty="0" smtClean="0"/>
              <a:t>Play as a group game on IWB</a:t>
            </a:r>
          </a:p>
          <a:p>
            <a:r>
              <a:rPr lang="en-GB" sz="1600" dirty="0" smtClean="0"/>
              <a:t>Use during a reading session</a:t>
            </a:r>
          </a:p>
          <a:p>
            <a:r>
              <a:rPr lang="en-GB" sz="1600" dirty="0" smtClean="0"/>
              <a:t>Bingo game</a:t>
            </a:r>
          </a:p>
          <a:p>
            <a:r>
              <a:rPr lang="en-GB" sz="1600" dirty="0" smtClean="0"/>
              <a:t>Extend by asking Where?</a:t>
            </a:r>
          </a:p>
          <a:p>
            <a:endParaRPr lang="en-GB" sz="1600" dirty="0"/>
          </a:p>
          <a:p>
            <a:endParaRPr lang="en-GB" sz="1600" dirty="0"/>
          </a:p>
        </p:txBody>
      </p:sp>
      <p:pic>
        <p:nvPicPr>
          <p:cNvPr id="1026" name="Picture 2" descr="http://en.topictures.com/img/24416013/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269" y="412992"/>
            <a:ext cx="1307976" cy="130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7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3717032"/>
            <a:ext cx="2376264" cy="1656184"/>
          </a:xfrm>
          <a:prstGeom prst="roundRect">
            <a:avLst/>
          </a:prstGeom>
          <a:solidFill>
            <a:srgbClr val="FC8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275856" y="3717032"/>
            <a:ext cx="237626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868144" y="3717032"/>
            <a:ext cx="2376264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7544" y="5517232"/>
            <a:ext cx="828092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2" descr="http://blog.mamashealth.com/wp-content/uploads/2009/10/chimp2-300x1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04" y="332656"/>
            <a:ext cx="4909728" cy="325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91880" y="422108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itchFamily="66" charset="0"/>
              </a:rPr>
              <a:t>eating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422108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itchFamily="66" charset="0"/>
              </a:rPr>
              <a:t>Monkey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422108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omic Sans MS" pitchFamily="66" charset="0"/>
              </a:rPr>
              <a:t>banana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558924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Comic Sans MS" pitchFamily="66" charset="0"/>
              </a:rPr>
              <a:t>The </a:t>
            </a:r>
            <a:r>
              <a:rPr lang="en-GB" sz="3600" b="1" dirty="0">
                <a:solidFill>
                  <a:srgbClr val="EE5112"/>
                </a:solidFill>
                <a:latin typeface="Comic Sans MS" pitchFamily="66" charset="0"/>
              </a:rPr>
              <a:t>monkey</a:t>
            </a:r>
            <a:r>
              <a:rPr lang="en-GB" sz="4000" b="1" dirty="0" smtClean="0">
                <a:latin typeface="Comic Sans MS" pitchFamily="66" charset="0"/>
              </a:rPr>
              <a:t> is </a:t>
            </a:r>
            <a:r>
              <a:rPr lang="en-GB" sz="4000" b="1" dirty="0" smtClean="0">
                <a:solidFill>
                  <a:srgbClr val="FFFF00"/>
                </a:solidFill>
                <a:latin typeface="Comic Sans MS" pitchFamily="66" charset="0"/>
              </a:rPr>
              <a:t>eating</a:t>
            </a:r>
            <a:r>
              <a:rPr lang="en-GB" sz="4000" b="1" dirty="0" smtClean="0">
                <a:latin typeface="Comic Sans MS" pitchFamily="66" charset="0"/>
              </a:rPr>
              <a:t> a </a:t>
            </a:r>
            <a:r>
              <a:rPr lang="en-GB" sz="4000" b="1" dirty="0" smtClean="0">
                <a:solidFill>
                  <a:srgbClr val="00B050"/>
                </a:solidFill>
                <a:latin typeface="Comic Sans MS" pitchFamily="66" charset="0"/>
              </a:rPr>
              <a:t>banana</a:t>
            </a:r>
            <a:r>
              <a:rPr lang="en-GB" sz="4000" b="1" dirty="0" smtClean="0">
                <a:latin typeface="Comic Sans MS" pitchFamily="66" charset="0"/>
              </a:rPr>
              <a:t>.</a:t>
            </a:r>
            <a:endParaRPr lang="en-GB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51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3717032"/>
            <a:ext cx="2376264" cy="1656184"/>
          </a:xfrm>
          <a:prstGeom prst="roundRect">
            <a:avLst/>
          </a:prstGeom>
          <a:solidFill>
            <a:srgbClr val="FC8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275856" y="3717032"/>
            <a:ext cx="237626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868144" y="3717032"/>
            <a:ext cx="2376264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7544" y="5517232"/>
            <a:ext cx="828092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276" y="692696"/>
            <a:ext cx="639431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414908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Girl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422108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reading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414908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book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558924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The </a:t>
            </a:r>
            <a:r>
              <a:rPr lang="en-GB" sz="3600" b="1" dirty="0">
                <a:solidFill>
                  <a:srgbClr val="EE5112"/>
                </a:solidFill>
                <a:latin typeface="Comic Sans MS" pitchFamily="66" charset="0"/>
              </a:rPr>
              <a:t>girl</a:t>
            </a:r>
            <a:r>
              <a:rPr lang="en-GB" sz="3600" b="1" dirty="0" smtClean="0">
                <a:latin typeface="Comic Sans MS" pitchFamily="66" charset="0"/>
              </a:rPr>
              <a:t> is </a:t>
            </a: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reading</a:t>
            </a:r>
            <a:r>
              <a:rPr lang="en-GB" sz="3600" b="1" dirty="0" smtClean="0">
                <a:latin typeface="Comic Sans MS" pitchFamily="66" charset="0"/>
              </a:rPr>
              <a:t> a </a:t>
            </a:r>
            <a:r>
              <a:rPr lang="en-GB" sz="3600" b="1" dirty="0" smtClean="0">
                <a:solidFill>
                  <a:srgbClr val="00B050"/>
                </a:solidFill>
                <a:latin typeface="Comic Sans MS" pitchFamily="66" charset="0"/>
              </a:rPr>
              <a:t>book</a:t>
            </a:r>
            <a:r>
              <a:rPr lang="en-GB" sz="3600" b="1" dirty="0" smtClean="0">
                <a:latin typeface="Comic Sans MS" pitchFamily="66" charset="0"/>
              </a:rPr>
              <a:t>.</a:t>
            </a:r>
            <a:endParaRPr lang="en-GB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3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3717032"/>
            <a:ext cx="2376264" cy="1656184"/>
          </a:xfrm>
          <a:prstGeom prst="roundRect">
            <a:avLst/>
          </a:prstGeom>
          <a:solidFill>
            <a:srgbClr val="FC8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275856" y="3717032"/>
            <a:ext cx="237626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868144" y="3717032"/>
            <a:ext cx="2376264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7544" y="5517232"/>
            <a:ext cx="828092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798" y="260648"/>
            <a:ext cx="4968552" cy="329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4221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Man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429309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cutting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4221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grass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558924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The </a:t>
            </a:r>
            <a:r>
              <a:rPr lang="en-GB" sz="3600" b="1" dirty="0">
                <a:solidFill>
                  <a:srgbClr val="EE5112"/>
                </a:solidFill>
                <a:latin typeface="Comic Sans MS" pitchFamily="66" charset="0"/>
              </a:rPr>
              <a:t>man</a:t>
            </a:r>
            <a:r>
              <a:rPr lang="en-GB" sz="3600" b="1" dirty="0" smtClean="0">
                <a:latin typeface="Comic Sans MS" pitchFamily="66" charset="0"/>
              </a:rPr>
              <a:t> is </a:t>
            </a: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cutting</a:t>
            </a:r>
            <a:r>
              <a:rPr lang="en-GB" sz="3600" b="1" dirty="0" smtClean="0">
                <a:latin typeface="Comic Sans MS" pitchFamily="66" charset="0"/>
              </a:rPr>
              <a:t> the </a:t>
            </a:r>
            <a:r>
              <a:rPr lang="en-GB" sz="3600" b="1" dirty="0" smtClean="0">
                <a:solidFill>
                  <a:srgbClr val="00B050"/>
                </a:solidFill>
                <a:latin typeface="Comic Sans MS" pitchFamily="66" charset="0"/>
              </a:rPr>
              <a:t>grass</a:t>
            </a:r>
            <a:r>
              <a:rPr lang="en-GB" sz="3600" b="1" dirty="0" smtClean="0">
                <a:latin typeface="Comic Sans MS" pitchFamily="66" charset="0"/>
              </a:rPr>
              <a:t>.</a:t>
            </a:r>
            <a:endParaRPr lang="en-GB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1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30" y="476672"/>
            <a:ext cx="4776655" cy="352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83568" y="3717032"/>
            <a:ext cx="2376264" cy="1656184"/>
          </a:xfrm>
          <a:prstGeom prst="roundRect">
            <a:avLst/>
          </a:prstGeom>
          <a:solidFill>
            <a:srgbClr val="FC8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868144" y="3717032"/>
            <a:ext cx="2376264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7544" y="5517232"/>
            <a:ext cx="828092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275856" y="3717032"/>
            <a:ext cx="237626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99592" y="4221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Boy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429309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licking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4221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lolly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551723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The </a:t>
            </a:r>
            <a:r>
              <a:rPr lang="en-GB" sz="3600" b="1" dirty="0">
                <a:solidFill>
                  <a:srgbClr val="EE5112"/>
                </a:solidFill>
                <a:latin typeface="Comic Sans MS" pitchFamily="66" charset="0"/>
              </a:rPr>
              <a:t>boy</a:t>
            </a:r>
            <a:r>
              <a:rPr lang="en-GB" sz="3600" b="1" dirty="0" smtClean="0">
                <a:latin typeface="Comic Sans MS" pitchFamily="66" charset="0"/>
              </a:rPr>
              <a:t> is </a:t>
            </a: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licking</a:t>
            </a:r>
            <a:r>
              <a:rPr lang="en-GB" sz="3600" b="1" dirty="0" smtClean="0">
                <a:latin typeface="Comic Sans MS" pitchFamily="66" charset="0"/>
              </a:rPr>
              <a:t> a </a:t>
            </a:r>
            <a:r>
              <a:rPr lang="en-GB" sz="3600" b="1" dirty="0" smtClean="0">
                <a:solidFill>
                  <a:srgbClr val="00B050"/>
                </a:solidFill>
                <a:latin typeface="Comic Sans MS" pitchFamily="66" charset="0"/>
              </a:rPr>
              <a:t>lolly</a:t>
            </a:r>
            <a:r>
              <a:rPr lang="en-GB" sz="3600" b="1" dirty="0" smtClean="0">
                <a:latin typeface="Comic Sans MS" pitchFamily="66" charset="0"/>
              </a:rPr>
              <a:t>.</a:t>
            </a:r>
            <a:endParaRPr lang="en-GB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09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3717032"/>
            <a:ext cx="2376264" cy="1656184"/>
          </a:xfrm>
          <a:prstGeom prst="roundRect">
            <a:avLst/>
          </a:prstGeom>
          <a:solidFill>
            <a:srgbClr val="FC8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275856" y="3717032"/>
            <a:ext cx="237626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868144" y="3717032"/>
            <a:ext cx="2376264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7544" y="5517232"/>
            <a:ext cx="828092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839" y="332656"/>
            <a:ext cx="4764297" cy="317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4221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Lady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429309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eating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422108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chocolate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558924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The </a:t>
            </a:r>
            <a:r>
              <a:rPr lang="en-GB" sz="3600" b="1" dirty="0">
                <a:solidFill>
                  <a:srgbClr val="EE5112"/>
                </a:solidFill>
                <a:latin typeface="Comic Sans MS" pitchFamily="66" charset="0"/>
              </a:rPr>
              <a:t>lady</a:t>
            </a:r>
            <a:r>
              <a:rPr lang="en-GB" sz="3600" b="1" dirty="0" smtClean="0">
                <a:latin typeface="Comic Sans MS" pitchFamily="66" charset="0"/>
              </a:rPr>
              <a:t> is </a:t>
            </a: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eating</a:t>
            </a:r>
            <a:r>
              <a:rPr lang="en-GB" sz="3600" b="1" dirty="0" smtClean="0">
                <a:latin typeface="Comic Sans MS" pitchFamily="66" charset="0"/>
              </a:rPr>
              <a:t> </a:t>
            </a:r>
            <a:r>
              <a:rPr lang="en-GB" sz="3600" b="1" dirty="0" smtClean="0">
                <a:solidFill>
                  <a:srgbClr val="00B050"/>
                </a:solidFill>
                <a:latin typeface="Comic Sans MS" pitchFamily="66" charset="0"/>
              </a:rPr>
              <a:t>chocolate</a:t>
            </a:r>
            <a:r>
              <a:rPr lang="en-GB" sz="3600" b="1" dirty="0" smtClean="0">
                <a:latin typeface="Comic Sans MS" pitchFamily="66" charset="0"/>
              </a:rPr>
              <a:t>.</a:t>
            </a:r>
            <a:endParaRPr lang="en-GB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20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3717032"/>
            <a:ext cx="2376264" cy="1656184"/>
          </a:xfrm>
          <a:prstGeom prst="roundRect">
            <a:avLst/>
          </a:prstGeom>
          <a:solidFill>
            <a:srgbClr val="FC8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275856" y="3717032"/>
            <a:ext cx="237626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868144" y="3717032"/>
            <a:ext cx="2376264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7544" y="5517232"/>
            <a:ext cx="828092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548680"/>
            <a:ext cx="4464496" cy="295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4221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Man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429309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apple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429309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eat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5589241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The </a:t>
            </a:r>
            <a:r>
              <a:rPr lang="en-GB" sz="3600" b="1" dirty="0">
                <a:solidFill>
                  <a:srgbClr val="EE5112"/>
                </a:solidFill>
                <a:latin typeface="Comic Sans MS" pitchFamily="66" charset="0"/>
              </a:rPr>
              <a:t>man</a:t>
            </a:r>
            <a:r>
              <a:rPr lang="en-GB" sz="3600" b="1" dirty="0" smtClean="0">
                <a:latin typeface="Comic Sans MS" pitchFamily="66" charset="0"/>
              </a:rPr>
              <a:t> is </a:t>
            </a: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eating</a:t>
            </a:r>
            <a:r>
              <a:rPr lang="en-GB" sz="3600" b="1" dirty="0" smtClean="0">
                <a:latin typeface="Comic Sans MS" pitchFamily="66" charset="0"/>
              </a:rPr>
              <a:t> an </a:t>
            </a:r>
            <a:r>
              <a:rPr lang="en-GB" sz="3600" b="1" dirty="0" smtClean="0">
                <a:solidFill>
                  <a:srgbClr val="00B050"/>
                </a:solidFill>
                <a:latin typeface="Comic Sans MS" pitchFamily="66" charset="0"/>
              </a:rPr>
              <a:t>apple</a:t>
            </a:r>
            <a:r>
              <a:rPr lang="en-GB" sz="3600" b="1" dirty="0" smtClean="0">
                <a:latin typeface="Comic Sans MS" pitchFamily="66" charset="0"/>
              </a:rPr>
              <a:t>.</a:t>
            </a:r>
            <a:endParaRPr lang="en-GB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2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3717032"/>
            <a:ext cx="2376264" cy="1656184"/>
          </a:xfrm>
          <a:prstGeom prst="roundRect">
            <a:avLst/>
          </a:prstGeom>
          <a:solidFill>
            <a:srgbClr val="FC8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275856" y="3717032"/>
            <a:ext cx="237626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868144" y="3717032"/>
            <a:ext cx="2376264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7544" y="5517232"/>
            <a:ext cx="828092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354760"/>
            <a:ext cx="4320480" cy="320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4221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Girl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4221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ridding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429309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horse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55172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The </a:t>
            </a:r>
            <a:r>
              <a:rPr lang="en-GB" sz="3600" b="1" dirty="0">
                <a:solidFill>
                  <a:srgbClr val="EE5112"/>
                </a:solidFill>
                <a:latin typeface="Comic Sans MS" pitchFamily="66" charset="0"/>
              </a:rPr>
              <a:t>girl</a:t>
            </a:r>
            <a:r>
              <a:rPr lang="en-GB" sz="3600" b="1" dirty="0" smtClean="0">
                <a:latin typeface="Comic Sans MS" pitchFamily="66" charset="0"/>
              </a:rPr>
              <a:t> is </a:t>
            </a: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ridding</a:t>
            </a:r>
            <a:r>
              <a:rPr lang="en-GB" sz="3600" b="1" dirty="0" smtClean="0">
                <a:latin typeface="Comic Sans MS" pitchFamily="66" charset="0"/>
              </a:rPr>
              <a:t> a </a:t>
            </a:r>
            <a:r>
              <a:rPr lang="en-GB" sz="3600" b="1" dirty="0" smtClean="0">
                <a:solidFill>
                  <a:srgbClr val="00B050"/>
                </a:solidFill>
                <a:latin typeface="Comic Sans MS" pitchFamily="66" charset="0"/>
              </a:rPr>
              <a:t>horse</a:t>
            </a:r>
            <a:r>
              <a:rPr lang="en-GB" sz="3600" b="1" dirty="0" smtClean="0">
                <a:latin typeface="Comic Sans MS" pitchFamily="66" charset="0"/>
              </a:rPr>
              <a:t>.</a:t>
            </a:r>
            <a:endParaRPr lang="en-GB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2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3717032"/>
            <a:ext cx="2376264" cy="1656184"/>
          </a:xfrm>
          <a:prstGeom prst="roundRect">
            <a:avLst/>
          </a:prstGeom>
          <a:solidFill>
            <a:srgbClr val="FC8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275856" y="3717032"/>
            <a:ext cx="237626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868144" y="3717032"/>
            <a:ext cx="2376264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7544" y="5517232"/>
            <a:ext cx="828092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260648"/>
            <a:ext cx="550861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4221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Man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4221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building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56176" y="4221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wall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55892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The </a:t>
            </a:r>
            <a:r>
              <a:rPr lang="en-GB" sz="3600" b="1" dirty="0">
                <a:solidFill>
                  <a:srgbClr val="EE5112"/>
                </a:solidFill>
                <a:latin typeface="Comic Sans MS" pitchFamily="66" charset="0"/>
              </a:rPr>
              <a:t>man</a:t>
            </a:r>
            <a:r>
              <a:rPr lang="en-GB" sz="3600" b="1" dirty="0" smtClean="0">
                <a:latin typeface="Comic Sans MS" pitchFamily="66" charset="0"/>
              </a:rPr>
              <a:t> is </a:t>
            </a: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building</a:t>
            </a:r>
            <a:r>
              <a:rPr lang="en-GB" sz="3600" b="1" dirty="0" smtClean="0">
                <a:latin typeface="Comic Sans MS" pitchFamily="66" charset="0"/>
              </a:rPr>
              <a:t> a </a:t>
            </a:r>
            <a:r>
              <a:rPr lang="en-GB" sz="3600" b="1" dirty="0" smtClean="0">
                <a:solidFill>
                  <a:srgbClr val="00B050"/>
                </a:solidFill>
                <a:latin typeface="Comic Sans MS" pitchFamily="66" charset="0"/>
              </a:rPr>
              <a:t>wall</a:t>
            </a:r>
            <a:r>
              <a:rPr lang="en-GB" sz="3600" b="1" dirty="0" smtClean="0">
                <a:latin typeface="Comic Sans MS" pitchFamily="66" charset="0"/>
              </a:rPr>
              <a:t>.</a:t>
            </a:r>
            <a:endParaRPr lang="en-GB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7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3717032"/>
            <a:ext cx="2376264" cy="1656184"/>
          </a:xfrm>
          <a:prstGeom prst="roundRect">
            <a:avLst/>
          </a:prstGeom>
          <a:solidFill>
            <a:srgbClr val="FC8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275856" y="3717032"/>
            <a:ext cx="237626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868144" y="3717032"/>
            <a:ext cx="2376264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7544" y="5517232"/>
            <a:ext cx="828092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1" y="133534"/>
            <a:ext cx="5047267" cy="336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4221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Lady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4221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kiss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4221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baby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551723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The </a:t>
            </a:r>
            <a:r>
              <a:rPr lang="en-GB" sz="3600" b="1" dirty="0">
                <a:solidFill>
                  <a:srgbClr val="EE5112"/>
                </a:solidFill>
                <a:latin typeface="Comic Sans MS" pitchFamily="66" charset="0"/>
              </a:rPr>
              <a:t>lady</a:t>
            </a:r>
            <a:r>
              <a:rPr lang="en-GB" sz="3600" b="1" dirty="0" smtClean="0">
                <a:latin typeface="Comic Sans MS" pitchFamily="66" charset="0"/>
              </a:rPr>
              <a:t> is </a:t>
            </a: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kissing</a:t>
            </a:r>
            <a:r>
              <a:rPr lang="en-GB" sz="3600" b="1" dirty="0" smtClean="0">
                <a:latin typeface="Comic Sans MS" pitchFamily="66" charset="0"/>
              </a:rPr>
              <a:t> the </a:t>
            </a:r>
            <a:r>
              <a:rPr lang="en-GB" sz="3600" b="1" dirty="0" smtClean="0">
                <a:solidFill>
                  <a:srgbClr val="00B050"/>
                </a:solidFill>
                <a:latin typeface="Comic Sans MS" pitchFamily="66" charset="0"/>
              </a:rPr>
              <a:t>baby</a:t>
            </a:r>
            <a:r>
              <a:rPr lang="en-GB" sz="3600" b="1" dirty="0" smtClean="0">
                <a:latin typeface="Comic Sans MS" pitchFamily="66" charset="0"/>
              </a:rPr>
              <a:t>.</a:t>
            </a:r>
            <a:endParaRPr lang="en-GB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2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3717032"/>
            <a:ext cx="2376264" cy="1656184"/>
          </a:xfrm>
          <a:prstGeom prst="roundRect">
            <a:avLst/>
          </a:prstGeom>
          <a:solidFill>
            <a:srgbClr val="FC8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275856" y="3717032"/>
            <a:ext cx="237626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868144" y="3717032"/>
            <a:ext cx="2376264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7544" y="5517232"/>
            <a:ext cx="828092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34" y="220564"/>
            <a:ext cx="3606907" cy="3380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4221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Boy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4221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play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4221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drums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55892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The </a:t>
            </a:r>
            <a:r>
              <a:rPr lang="en-GB" sz="3600" b="1" dirty="0">
                <a:solidFill>
                  <a:srgbClr val="EE5112"/>
                </a:solidFill>
                <a:latin typeface="Comic Sans MS" pitchFamily="66" charset="0"/>
              </a:rPr>
              <a:t>boy</a:t>
            </a:r>
            <a:r>
              <a:rPr lang="en-GB" sz="3600" b="1" dirty="0" smtClean="0">
                <a:latin typeface="Comic Sans MS" pitchFamily="66" charset="0"/>
              </a:rPr>
              <a:t> is </a:t>
            </a: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playing</a:t>
            </a:r>
            <a:r>
              <a:rPr lang="en-GB" sz="3600" b="1" dirty="0" smtClean="0">
                <a:latin typeface="Comic Sans MS" pitchFamily="66" charset="0"/>
              </a:rPr>
              <a:t> the </a:t>
            </a:r>
            <a:r>
              <a:rPr lang="en-GB" sz="3600" b="1" dirty="0" smtClean="0">
                <a:solidFill>
                  <a:srgbClr val="00B050"/>
                </a:solidFill>
                <a:latin typeface="Comic Sans MS" pitchFamily="66" charset="0"/>
              </a:rPr>
              <a:t>drums</a:t>
            </a:r>
            <a:r>
              <a:rPr lang="en-GB" sz="3600" b="1" dirty="0" smtClean="0">
                <a:latin typeface="Comic Sans MS" pitchFamily="66" charset="0"/>
              </a:rPr>
              <a:t>.</a:t>
            </a:r>
            <a:endParaRPr lang="en-GB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25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24812" y="3476876"/>
            <a:ext cx="2376264" cy="1656184"/>
          </a:xfrm>
          <a:prstGeom prst="roundRect">
            <a:avLst/>
          </a:prstGeom>
          <a:solidFill>
            <a:srgbClr val="FC8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3496145" y="3476876"/>
            <a:ext cx="237626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156176" y="3429000"/>
            <a:ext cx="2376264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sz="32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8" name="Picture 7" descr="http://health.drprem.com/wp-content/uploads/2012/12/Obesity-in-Children-a-call-for-action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908719"/>
            <a:ext cx="3456385" cy="23762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9552" y="5373216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The </a:t>
            </a:r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boy</a:t>
            </a:r>
            <a:r>
              <a:rPr lang="en-GB" sz="4000" b="1" dirty="0" smtClean="0">
                <a:latin typeface="Comic Sans MS" pitchFamily="66" charset="0"/>
              </a:rPr>
              <a:t> is </a:t>
            </a:r>
            <a:r>
              <a:rPr lang="en-GB" sz="4000" b="1" dirty="0" smtClean="0">
                <a:solidFill>
                  <a:srgbClr val="FFFF00"/>
                </a:solidFill>
                <a:latin typeface="Comic Sans MS" pitchFamily="66" charset="0"/>
              </a:rPr>
              <a:t>eating</a:t>
            </a:r>
            <a:r>
              <a:rPr lang="en-GB" sz="4000" b="1" dirty="0" smtClean="0">
                <a:latin typeface="Comic Sans MS" pitchFamily="66" charset="0"/>
              </a:rPr>
              <a:t> a </a:t>
            </a:r>
            <a:r>
              <a:rPr lang="en-GB" sz="4000" b="1" dirty="0" smtClean="0">
                <a:solidFill>
                  <a:srgbClr val="00B050"/>
                </a:solidFill>
                <a:latin typeface="Comic Sans MS" pitchFamily="66" charset="0"/>
              </a:rPr>
              <a:t>burger</a:t>
            </a:r>
            <a:endParaRPr lang="en-GB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1084" y="3964704"/>
            <a:ext cx="1543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omic Sans MS" pitchFamily="66" charset="0"/>
              </a:rPr>
              <a:t>Who</a:t>
            </a:r>
            <a:endParaRPr lang="en-GB" sz="32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2417" y="3766359"/>
            <a:ext cx="15437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omic Sans MS" pitchFamily="66" charset="0"/>
              </a:rPr>
              <a:t>What doing</a:t>
            </a:r>
            <a:endParaRPr lang="en-GB" sz="32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2448" y="4012580"/>
            <a:ext cx="1543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omic Sans MS" pitchFamily="66" charset="0"/>
              </a:rPr>
              <a:t>What</a:t>
            </a:r>
            <a:endParaRPr lang="en-GB" sz="32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0129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latin typeface="Comic Sans MS" pitchFamily="66" charset="0"/>
              </a:rPr>
              <a:t>Match words to the colour box to make a sentence</a:t>
            </a:r>
            <a:endParaRPr lang="en-GB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5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3717032"/>
            <a:ext cx="2376264" cy="1656184"/>
          </a:xfrm>
          <a:prstGeom prst="roundRect">
            <a:avLst/>
          </a:prstGeom>
          <a:solidFill>
            <a:srgbClr val="FC8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275856" y="3717032"/>
            <a:ext cx="237626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868144" y="3717032"/>
            <a:ext cx="2376264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7544" y="5517232"/>
            <a:ext cx="828092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4428492" cy="332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9592" y="4221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Cat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4221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sit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4221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basket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55892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The </a:t>
            </a:r>
            <a:r>
              <a:rPr lang="en-GB" sz="3600" b="1" dirty="0">
                <a:solidFill>
                  <a:srgbClr val="EE5112"/>
                </a:solidFill>
                <a:latin typeface="Comic Sans MS" pitchFamily="66" charset="0"/>
              </a:rPr>
              <a:t>cat</a:t>
            </a:r>
            <a:r>
              <a:rPr lang="en-GB" sz="3600" b="1" dirty="0" smtClean="0">
                <a:latin typeface="Comic Sans MS" pitchFamily="66" charset="0"/>
              </a:rPr>
              <a:t> is </a:t>
            </a: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sitting</a:t>
            </a:r>
            <a:r>
              <a:rPr lang="en-GB" sz="3600" b="1" dirty="0" smtClean="0">
                <a:latin typeface="Comic Sans MS" pitchFamily="66" charset="0"/>
              </a:rPr>
              <a:t> in the </a:t>
            </a:r>
            <a:r>
              <a:rPr lang="en-GB" sz="3600" b="1" dirty="0" smtClean="0">
                <a:solidFill>
                  <a:srgbClr val="00B050"/>
                </a:solidFill>
                <a:latin typeface="Comic Sans MS" pitchFamily="66" charset="0"/>
              </a:rPr>
              <a:t>basket</a:t>
            </a:r>
            <a:r>
              <a:rPr lang="en-GB" sz="3600" b="1" dirty="0" smtClean="0">
                <a:latin typeface="Comic Sans MS" pitchFamily="66" charset="0"/>
              </a:rPr>
              <a:t>.</a:t>
            </a:r>
            <a:endParaRPr lang="en-GB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32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3717032"/>
            <a:ext cx="2376264" cy="1656184"/>
          </a:xfrm>
          <a:prstGeom prst="roundRect">
            <a:avLst/>
          </a:prstGeom>
          <a:solidFill>
            <a:srgbClr val="FC8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275856" y="3717032"/>
            <a:ext cx="237626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868144" y="3717032"/>
            <a:ext cx="2376264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7544" y="5517232"/>
            <a:ext cx="828092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99592" y="4221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who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4005064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what doing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422108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what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55892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itchFamily="66" charset="0"/>
              </a:rPr>
              <a:t>Add your own sentence and change colours</a:t>
            </a:r>
            <a:r>
              <a:rPr lang="en-GB" sz="3600" b="1" dirty="0" smtClean="0">
                <a:latin typeface="Comic Sans MS" pitchFamily="66" charset="0"/>
              </a:rPr>
              <a:t>.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1052736"/>
            <a:ext cx="24482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Template</a:t>
            </a:r>
          </a:p>
          <a:p>
            <a:endParaRPr lang="en-GB" dirty="0" smtClean="0"/>
          </a:p>
          <a:p>
            <a:pPr algn="ctr"/>
            <a:r>
              <a:rPr lang="en-GB" dirty="0" smtClean="0"/>
              <a:t>Add your own images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3717032"/>
            <a:ext cx="2376264" cy="1656184"/>
          </a:xfrm>
          <a:prstGeom prst="roundRect">
            <a:avLst/>
          </a:prstGeom>
          <a:solidFill>
            <a:srgbClr val="FC8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275856" y="3717032"/>
            <a:ext cx="237626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868144" y="3717032"/>
            <a:ext cx="2376264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7544" y="5517232"/>
            <a:ext cx="828092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39552" y="188640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Draw a picture and add the sentence using ‘who’ ‘what doing’ and ‘what’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1619672" y="692696"/>
            <a:ext cx="6048672" cy="2808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3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75856" y="3717032"/>
            <a:ext cx="237626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02171" y="3688811"/>
            <a:ext cx="2376264" cy="1656184"/>
          </a:xfrm>
          <a:prstGeom prst="roundRect">
            <a:avLst/>
          </a:prstGeom>
          <a:solidFill>
            <a:srgbClr val="FC8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690503" y="429957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Comic Sans MS" pitchFamily="66" charset="0"/>
              </a:rPr>
              <a:t>jumping</a:t>
            </a:r>
            <a:endParaRPr lang="en-GB" sz="32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4299572"/>
            <a:ext cx="1693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boy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68144" y="3717032"/>
            <a:ext cx="2376264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sz="32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5517232"/>
            <a:ext cx="828092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998" y="548680"/>
            <a:ext cx="3707210" cy="287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429957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itchFamily="66" charset="0"/>
              </a:rPr>
              <a:t>trampoline</a:t>
            </a:r>
            <a:endParaRPr lang="en-GB" sz="2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517232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itchFamily="66" charset="0"/>
              </a:rPr>
              <a:t>The 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boy</a:t>
            </a:r>
            <a:r>
              <a:rPr lang="en-GB" sz="3600" dirty="0" smtClean="0">
                <a:latin typeface="Comic Sans MS" pitchFamily="66" charset="0"/>
              </a:rPr>
              <a:t> is </a:t>
            </a:r>
            <a:r>
              <a:rPr lang="en-GB" sz="3600" dirty="0" smtClean="0">
                <a:solidFill>
                  <a:srgbClr val="FFC000"/>
                </a:solidFill>
                <a:latin typeface="Comic Sans MS" pitchFamily="66" charset="0"/>
              </a:rPr>
              <a:t>jumping</a:t>
            </a:r>
            <a:r>
              <a:rPr lang="en-GB" sz="3600" dirty="0" smtClean="0">
                <a:latin typeface="Comic Sans MS" pitchFamily="66" charset="0"/>
              </a:rPr>
              <a:t> on the </a:t>
            </a:r>
            <a:r>
              <a:rPr lang="en-GB" sz="3600" dirty="0" smtClean="0">
                <a:solidFill>
                  <a:srgbClr val="00B050"/>
                </a:solidFill>
                <a:latin typeface="Comic Sans MS" pitchFamily="66" charset="0"/>
              </a:rPr>
              <a:t>trampoline</a:t>
            </a:r>
            <a:endParaRPr lang="en-GB" sz="36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8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3717032"/>
            <a:ext cx="2376264" cy="1656184"/>
          </a:xfrm>
          <a:prstGeom prst="roundRect">
            <a:avLst/>
          </a:prstGeom>
          <a:solidFill>
            <a:srgbClr val="FC8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275856" y="3717032"/>
            <a:ext cx="237626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868144" y="3717032"/>
            <a:ext cx="2376264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7544" y="5517232"/>
            <a:ext cx="828092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163" y="507108"/>
            <a:ext cx="4534061" cy="301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4293096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man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430251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sitting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4311936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bed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51723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The </a:t>
            </a:r>
            <a:r>
              <a:rPr lang="en-GB" sz="3600" b="1" dirty="0" smtClean="0">
                <a:solidFill>
                  <a:srgbClr val="FC8C10"/>
                </a:solidFill>
                <a:latin typeface="Comic Sans MS" pitchFamily="66" charset="0"/>
              </a:rPr>
              <a:t>man</a:t>
            </a:r>
            <a:r>
              <a:rPr lang="en-GB" sz="3600" b="1" dirty="0" smtClean="0">
                <a:latin typeface="Comic Sans MS" pitchFamily="66" charset="0"/>
              </a:rPr>
              <a:t> is </a:t>
            </a: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sitting</a:t>
            </a:r>
            <a:r>
              <a:rPr lang="en-GB" sz="3600" b="1" dirty="0" smtClean="0">
                <a:latin typeface="Comic Sans MS" pitchFamily="66" charset="0"/>
              </a:rPr>
              <a:t> on the </a:t>
            </a:r>
            <a:r>
              <a:rPr lang="en-GB" sz="3600" b="1" dirty="0" smtClean="0">
                <a:solidFill>
                  <a:srgbClr val="00B050"/>
                </a:solidFill>
                <a:latin typeface="Comic Sans MS" pitchFamily="66" charset="0"/>
              </a:rPr>
              <a:t>bed</a:t>
            </a:r>
            <a:r>
              <a:rPr lang="en-GB" sz="3600" b="1" dirty="0" smtClean="0">
                <a:latin typeface="Comic Sans MS" pitchFamily="66" charset="0"/>
              </a:rPr>
              <a:t>.</a:t>
            </a:r>
            <a:endParaRPr lang="en-GB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0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3717032"/>
            <a:ext cx="2376264" cy="1656184"/>
          </a:xfrm>
          <a:prstGeom prst="roundRect">
            <a:avLst/>
          </a:prstGeom>
          <a:solidFill>
            <a:srgbClr val="FC8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275856" y="3717032"/>
            <a:ext cx="237626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868144" y="3717032"/>
            <a:ext cx="2376264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7544" y="5517232"/>
            <a:ext cx="828092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091" y="404664"/>
            <a:ext cx="3228392" cy="3221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29309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Lady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5876" y="430028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pushing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2160" y="430028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buggy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51723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The </a:t>
            </a:r>
            <a:r>
              <a:rPr lang="en-GB" sz="3600" b="1" dirty="0" smtClean="0">
                <a:solidFill>
                  <a:srgbClr val="FC8C10"/>
                </a:solidFill>
                <a:latin typeface="Comic Sans MS" pitchFamily="66" charset="0"/>
              </a:rPr>
              <a:t>lady</a:t>
            </a:r>
            <a:r>
              <a:rPr lang="en-GB" sz="3600" b="1" dirty="0" smtClean="0">
                <a:latin typeface="Comic Sans MS" pitchFamily="66" charset="0"/>
              </a:rPr>
              <a:t> is </a:t>
            </a: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pushing</a:t>
            </a:r>
            <a:r>
              <a:rPr lang="en-GB" sz="3600" b="1" dirty="0" smtClean="0">
                <a:latin typeface="Comic Sans MS" pitchFamily="66" charset="0"/>
              </a:rPr>
              <a:t> the </a:t>
            </a:r>
            <a:r>
              <a:rPr lang="en-GB" sz="3600" b="1" dirty="0" smtClean="0">
                <a:solidFill>
                  <a:srgbClr val="00B050"/>
                </a:solidFill>
                <a:latin typeface="Comic Sans MS" pitchFamily="66" charset="0"/>
              </a:rPr>
              <a:t>buggy</a:t>
            </a:r>
            <a:r>
              <a:rPr lang="en-GB" sz="3600" b="1" dirty="0" smtClean="0">
                <a:latin typeface="Comic Sans MS" pitchFamily="66" charset="0"/>
              </a:rPr>
              <a:t>.</a:t>
            </a:r>
            <a:endParaRPr lang="en-GB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57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3684386"/>
            <a:ext cx="2376264" cy="1656184"/>
          </a:xfrm>
          <a:prstGeom prst="roundRect">
            <a:avLst/>
          </a:prstGeom>
          <a:solidFill>
            <a:srgbClr val="FC8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275856" y="3717032"/>
            <a:ext cx="237626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868144" y="3717032"/>
            <a:ext cx="2376264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7544" y="5517232"/>
            <a:ext cx="828092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036" y="476672"/>
            <a:ext cx="3995936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158535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baby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4191181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drinking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94910" y="4191181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milk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5517232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The </a:t>
            </a:r>
            <a:r>
              <a:rPr lang="en-GB" sz="4000" b="1" dirty="0" smtClean="0">
                <a:solidFill>
                  <a:srgbClr val="FC8C10"/>
                </a:solidFill>
                <a:latin typeface="Comic Sans MS" pitchFamily="66" charset="0"/>
              </a:rPr>
              <a:t>baby</a:t>
            </a:r>
            <a:r>
              <a:rPr lang="en-GB" sz="4000" b="1" dirty="0" smtClean="0">
                <a:latin typeface="Comic Sans MS" pitchFamily="66" charset="0"/>
              </a:rPr>
              <a:t> is </a:t>
            </a:r>
            <a:r>
              <a:rPr lang="en-GB" sz="4000" b="1" dirty="0" smtClean="0">
                <a:solidFill>
                  <a:srgbClr val="FFFF00"/>
                </a:solidFill>
                <a:latin typeface="Comic Sans MS" pitchFamily="66" charset="0"/>
              </a:rPr>
              <a:t>drinking</a:t>
            </a:r>
            <a:r>
              <a:rPr lang="en-GB" sz="4000" b="1" dirty="0" smtClean="0">
                <a:latin typeface="Comic Sans MS" pitchFamily="66" charset="0"/>
              </a:rPr>
              <a:t> </a:t>
            </a:r>
            <a:r>
              <a:rPr lang="en-GB" sz="4000" b="1" dirty="0" smtClean="0">
                <a:solidFill>
                  <a:srgbClr val="00B050"/>
                </a:solidFill>
                <a:latin typeface="Comic Sans MS" pitchFamily="66" charset="0"/>
              </a:rPr>
              <a:t>milk</a:t>
            </a:r>
            <a:r>
              <a:rPr lang="en-GB" sz="4000" b="1" dirty="0" smtClean="0">
                <a:latin typeface="Comic Sans MS" pitchFamily="66" charset="0"/>
              </a:rPr>
              <a:t>.</a:t>
            </a:r>
            <a:endParaRPr lang="en-GB" sz="4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7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3717032"/>
            <a:ext cx="2376264" cy="1656184"/>
          </a:xfrm>
          <a:prstGeom prst="roundRect">
            <a:avLst/>
          </a:prstGeom>
          <a:solidFill>
            <a:srgbClr val="FC8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275856" y="3717032"/>
            <a:ext cx="237626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868144" y="3717032"/>
            <a:ext cx="2376264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7544" y="5517232"/>
            <a:ext cx="828092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38" y="476672"/>
            <a:ext cx="4381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414908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omic Sans MS" pitchFamily="66" charset="0"/>
              </a:rPr>
              <a:t>Rabbit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422108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omic Sans MS" pitchFamily="66" charset="0"/>
              </a:rPr>
              <a:t>pushing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422108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omic Sans MS" pitchFamily="66" charset="0"/>
              </a:rPr>
              <a:t>trolley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558924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itchFamily="66" charset="0"/>
              </a:rPr>
              <a:t>The </a:t>
            </a:r>
            <a:r>
              <a:rPr lang="en-GB" sz="3600" b="1" dirty="0">
                <a:solidFill>
                  <a:srgbClr val="EE5112"/>
                </a:solidFill>
                <a:latin typeface="Comic Sans MS" pitchFamily="66" charset="0"/>
              </a:rPr>
              <a:t>rabbit</a:t>
            </a:r>
            <a:r>
              <a:rPr lang="en-GB" sz="3600" dirty="0" smtClean="0">
                <a:latin typeface="Comic Sans MS" pitchFamily="66" charset="0"/>
              </a:rPr>
              <a:t> is </a:t>
            </a:r>
            <a:r>
              <a:rPr lang="en-GB" sz="3600" dirty="0" smtClean="0">
                <a:solidFill>
                  <a:srgbClr val="FFFF00"/>
                </a:solidFill>
                <a:latin typeface="Comic Sans MS" pitchFamily="66" charset="0"/>
              </a:rPr>
              <a:t>pushing</a:t>
            </a:r>
            <a:r>
              <a:rPr lang="en-GB" sz="3600" dirty="0" smtClean="0">
                <a:latin typeface="Comic Sans MS" pitchFamily="66" charset="0"/>
              </a:rPr>
              <a:t> the </a:t>
            </a:r>
            <a:r>
              <a:rPr lang="en-GB" sz="3600" dirty="0" smtClean="0">
                <a:solidFill>
                  <a:srgbClr val="92D050"/>
                </a:solidFill>
                <a:latin typeface="Comic Sans MS" pitchFamily="66" charset="0"/>
              </a:rPr>
              <a:t>trolley</a:t>
            </a:r>
            <a:r>
              <a:rPr lang="en-GB" sz="3600" dirty="0" smtClean="0">
                <a:latin typeface="Comic Sans MS" pitchFamily="66" charset="0"/>
              </a:rPr>
              <a:t>.</a:t>
            </a:r>
            <a:endParaRPr lang="en-GB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2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3717032"/>
            <a:ext cx="2376264" cy="1656184"/>
          </a:xfrm>
          <a:prstGeom prst="roundRect">
            <a:avLst/>
          </a:prstGeom>
          <a:solidFill>
            <a:srgbClr val="FC8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275856" y="3717032"/>
            <a:ext cx="237626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868144" y="3717032"/>
            <a:ext cx="2376264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7544" y="5517232"/>
            <a:ext cx="828092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0575"/>
            <a:ext cx="3168352" cy="313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7584" y="422108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Dog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422108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sitting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414908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swing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558924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The </a:t>
            </a:r>
            <a:r>
              <a:rPr lang="en-GB" sz="3600" b="1" dirty="0">
                <a:solidFill>
                  <a:srgbClr val="EE5112"/>
                </a:solidFill>
                <a:latin typeface="Comic Sans MS" pitchFamily="66" charset="0"/>
              </a:rPr>
              <a:t>dog</a:t>
            </a:r>
            <a:r>
              <a:rPr lang="en-GB" sz="3600" b="1" dirty="0" smtClean="0">
                <a:latin typeface="Comic Sans MS" pitchFamily="66" charset="0"/>
              </a:rPr>
              <a:t> is </a:t>
            </a: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sitting</a:t>
            </a:r>
            <a:r>
              <a:rPr lang="en-GB" sz="3600" b="1" dirty="0" smtClean="0">
                <a:latin typeface="Comic Sans MS" pitchFamily="66" charset="0"/>
              </a:rPr>
              <a:t> in the </a:t>
            </a:r>
            <a:r>
              <a:rPr lang="en-GB" sz="3600" b="1" dirty="0" smtClean="0">
                <a:solidFill>
                  <a:srgbClr val="00B050"/>
                </a:solidFill>
                <a:latin typeface="Comic Sans MS" pitchFamily="66" charset="0"/>
              </a:rPr>
              <a:t>swing</a:t>
            </a:r>
            <a:r>
              <a:rPr lang="en-GB" sz="3600" b="1" dirty="0" smtClean="0">
                <a:latin typeface="Comic Sans MS" pitchFamily="66" charset="0"/>
              </a:rPr>
              <a:t>.</a:t>
            </a:r>
            <a:endParaRPr lang="en-GB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6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3568" y="3717032"/>
            <a:ext cx="2376264" cy="1656184"/>
          </a:xfrm>
          <a:prstGeom prst="roundRect">
            <a:avLst/>
          </a:prstGeom>
          <a:solidFill>
            <a:srgbClr val="FC8C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3275856" y="3717032"/>
            <a:ext cx="2376264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5868144" y="3717032"/>
            <a:ext cx="2376264" cy="165618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67544" y="5517232"/>
            <a:ext cx="8280920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4" descr="http://modernmancollection.com/wp-content/uploads/2013/05/Wash-the-C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43" y="404664"/>
            <a:ext cx="4601865" cy="31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7584" y="414908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Man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422108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washing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2160" y="414908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omic Sans MS" pitchFamily="66" charset="0"/>
              </a:rPr>
              <a:t>car</a:t>
            </a:r>
            <a:endParaRPr lang="en-GB" sz="40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558924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The </a:t>
            </a:r>
            <a:r>
              <a:rPr lang="en-GB" sz="3600" b="1" dirty="0">
                <a:solidFill>
                  <a:srgbClr val="EE5112"/>
                </a:solidFill>
                <a:latin typeface="Comic Sans MS" pitchFamily="66" charset="0"/>
              </a:rPr>
              <a:t>man</a:t>
            </a:r>
            <a:r>
              <a:rPr lang="en-GB" sz="3600" b="1" dirty="0" smtClean="0">
                <a:latin typeface="Comic Sans MS" pitchFamily="66" charset="0"/>
              </a:rPr>
              <a:t> is </a:t>
            </a:r>
            <a:r>
              <a:rPr lang="en-GB" sz="3600" b="1" dirty="0" smtClean="0">
                <a:solidFill>
                  <a:srgbClr val="FFFF00"/>
                </a:solidFill>
                <a:latin typeface="Comic Sans MS" pitchFamily="66" charset="0"/>
              </a:rPr>
              <a:t>washing</a:t>
            </a:r>
            <a:r>
              <a:rPr lang="en-GB" sz="3600" b="1" dirty="0" smtClean="0">
                <a:latin typeface="Comic Sans MS" pitchFamily="66" charset="0"/>
              </a:rPr>
              <a:t> the </a:t>
            </a:r>
            <a:r>
              <a:rPr lang="en-GB" sz="3600" b="1" dirty="0" smtClean="0">
                <a:solidFill>
                  <a:srgbClr val="00B050"/>
                </a:solidFill>
                <a:latin typeface="Comic Sans MS" pitchFamily="66" charset="0"/>
              </a:rPr>
              <a:t>car</a:t>
            </a:r>
            <a:r>
              <a:rPr lang="en-GB" sz="3600" b="1" dirty="0" smtClean="0">
                <a:latin typeface="Comic Sans MS" pitchFamily="66" charset="0"/>
              </a:rPr>
              <a:t>.</a:t>
            </a:r>
            <a:endParaRPr lang="en-GB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288</Words>
  <Application>Microsoft Office PowerPoint</Application>
  <PresentationFormat>On-screen Show (4:3)</PresentationFormat>
  <Paragraphs>116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Colourful Semantics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Colourful Semantics</dc:title>
  <dc:creator>Keith Clowe</dc:creator>
  <cp:lastModifiedBy>Aimee</cp:lastModifiedBy>
  <cp:revision>31</cp:revision>
  <cp:lastPrinted>2013-06-17T13:27:16Z</cp:lastPrinted>
  <dcterms:created xsi:type="dcterms:W3CDTF">2013-06-15T23:39:55Z</dcterms:created>
  <dcterms:modified xsi:type="dcterms:W3CDTF">2015-05-24T20:30:56Z</dcterms:modified>
</cp:coreProperties>
</file>